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8288000" cy="10287000"/>
  <p:notesSz cx="6858000" cy="9144000"/>
  <p:embeddedFontLst>
    <p:embeddedFont>
      <p:font typeface="Canva Sans Bold"/>
      <p:regular r:id="rId12"/>
    </p:embeddedFont>
    <p:embeddedFont>
      <p:font typeface="DM Sans" pitchFamily="2" charset="0"/>
      <p:regular r:id="rId13"/>
      <p:bold r:id="rId14"/>
    </p:embeddedFont>
    <p:embeddedFont>
      <p:font typeface="DM Sans Bold"/>
      <p:regular r:id="rId15"/>
    </p:embeddedFont>
    <p:embeddedFont>
      <p:font typeface="DM Sans Italics"/>
      <p:regular r:id="rId16"/>
    </p:embeddedFont>
    <p:embeddedFont>
      <p:font typeface="Now"/>
      <p:regular r:id="rId17"/>
    </p:embeddedFont>
    <p:embeddedFont>
      <p:font typeface="Now Bold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Kitavi/Smarthive-ai.git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hyperlink" Target="https://github.com/SKitavi/Smarthive-ai.gi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2.deloitte.com" TargetMode="External"/><Relationship Id="rId4" Type="http://schemas.openxmlformats.org/officeDocument/2006/relationships/hyperlink" Target="https://www.mckinsey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K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16010" y="-859462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6" name="Freeform 6"/>
          <p:cNvSpPr/>
          <p:nvPr/>
        </p:nvSpPr>
        <p:spPr>
          <a:xfrm>
            <a:off x="-295175" y="9258300"/>
            <a:ext cx="2019958" cy="2019958"/>
          </a:xfrm>
          <a:custGeom>
            <a:avLst/>
            <a:gdLst/>
            <a:ahLst/>
            <a:cxnLst/>
            <a:rect l="l" t="t" r="r" b="b"/>
            <a:pathLst>
              <a:path w="2019958" h="2019958">
                <a:moveTo>
                  <a:pt x="0" y="0"/>
                </a:moveTo>
                <a:lnTo>
                  <a:pt x="2019957" y="0"/>
                </a:lnTo>
                <a:lnTo>
                  <a:pt x="2019957" y="2019958"/>
                </a:lnTo>
                <a:lnTo>
                  <a:pt x="0" y="201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7" name="Freeform 7"/>
          <p:cNvSpPr/>
          <p:nvPr/>
        </p:nvSpPr>
        <p:spPr>
          <a:xfrm>
            <a:off x="1522558" y="464414"/>
            <a:ext cx="2380320" cy="1518124"/>
          </a:xfrm>
          <a:custGeom>
            <a:avLst/>
            <a:gdLst/>
            <a:ahLst/>
            <a:cxnLst/>
            <a:rect l="l" t="t" r="r" b="b"/>
            <a:pathLst>
              <a:path w="2380320" h="1518124">
                <a:moveTo>
                  <a:pt x="0" y="0"/>
                </a:moveTo>
                <a:lnTo>
                  <a:pt x="2380320" y="0"/>
                </a:lnTo>
                <a:lnTo>
                  <a:pt x="2380320" y="1518123"/>
                </a:lnTo>
                <a:lnTo>
                  <a:pt x="0" y="1518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41" t="-12846" r="-8193" b="-35048"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8" name="TextBox 8"/>
          <p:cNvSpPr txBox="1"/>
          <p:nvPr/>
        </p:nvSpPr>
        <p:spPr>
          <a:xfrm>
            <a:off x="1745582" y="8408903"/>
            <a:ext cx="7913921" cy="46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 u="sng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  <a:hlinkClick r:id="rId5" tooltip="https://github.com/SKitavi/Smarthive-ai.git"/>
              </a:rPr>
              <a:t>Presented by: SmartHive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5582" y="2085100"/>
            <a:ext cx="12130778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REVOLUTIONIZING CUSTOMER SEGMENTATION FOR SMALL BUSINESSES IN KENYA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5582" y="4234931"/>
            <a:ext cx="7570252" cy="401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2394" b="1" dirty="0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Group Members:</a:t>
            </a:r>
          </a:p>
          <a:p>
            <a:pPr marL="516967" lvl="1" indent="-258483" algn="l">
              <a:lnSpc>
                <a:spcPts val="3352"/>
              </a:lnSpc>
              <a:buFont typeface="Arial"/>
              <a:buChar char="•"/>
            </a:pP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Diana Jerusha </a:t>
            </a:r>
            <a:r>
              <a:rPr lang="en-US" sz="2394" dirty="0" err="1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Olulo</a:t>
            </a: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 - AI/ML  Engineer</a:t>
            </a:r>
          </a:p>
          <a:p>
            <a:pPr marL="516967" lvl="1" indent="-258483" algn="l">
              <a:lnSpc>
                <a:spcPts val="3352"/>
              </a:lnSpc>
              <a:buFont typeface="Arial"/>
              <a:buChar char="•"/>
            </a:pP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Sharon </a:t>
            </a:r>
            <a:r>
              <a:rPr lang="en-US" sz="2394" dirty="0" err="1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Mwikali</a:t>
            </a: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2394" dirty="0" err="1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Kitavi</a:t>
            </a: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 - Data Analyst.</a:t>
            </a:r>
          </a:p>
          <a:p>
            <a:pPr marL="516967" lvl="1" indent="-258483" algn="l">
              <a:lnSpc>
                <a:spcPts val="3352"/>
              </a:lnSpc>
              <a:buFont typeface="Arial"/>
              <a:buChar char="•"/>
            </a:pPr>
            <a:r>
              <a:rPr lang="en-US" sz="2394" dirty="0" err="1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Buheli</a:t>
            </a: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 Esther </a:t>
            </a:r>
            <a:r>
              <a:rPr lang="en-US" sz="2394" dirty="0" err="1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Taifa</a:t>
            </a: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 -  AI/ML  Engineer.</a:t>
            </a:r>
          </a:p>
          <a:p>
            <a:pPr marL="516967" lvl="1" indent="-258483" algn="l">
              <a:lnSpc>
                <a:spcPts val="3352"/>
              </a:lnSpc>
              <a:buFont typeface="Arial"/>
              <a:buChar char="•"/>
            </a:pP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Eli John </a:t>
            </a:r>
            <a:r>
              <a:rPr lang="en-US" sz="2394" dirty="0" err="1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Mwoho</a:t>
            </a: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 - Software Developer</a:t>
            </a:r>
          </a:p>
          <a:p>
            <a:pPr marL="516967" lvl="1" indent="-258483" algn="l">
              <a:lnSpc>
                <a:spcPts val="3352"/>
              </a:lnSpc>
              <a:buFont typeface="Arial"/>
              <a:buChar char="•"/>
            </a:pP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Rita Njoki Omondi - Software Developer</a:t>
            </a:r>
          </a:p>
          <a:p>
            <a:pPr algn="l">
              <a:lnSpc>
                <a:spcPts val="2873"/>
              </a:lnSpc>
            </a:pPr>
            <a:endParaRPr lang="en-US" sz="2394" dirty="0">
              <a:solidFill>
                <a:srgbClr val="FFFBFB"/>
              </a:solidFill>
              <a:latin typeface="Now"/>
              <a:ea typeface="Now"/>
              <a:cs typeface="Now"/>
              <a:sym typeface="Now"/>
            </a:endParaRPr>
          </a:p>
          <a:p>
            <a:pPr algn="l">
              <a:lnSpc>
                <a:spcPts val="2755"/>
              </a:lnSpc>
            </a:pPr>
            <a:r>
              <a:rPr lang="en-US" sz="2296" b="1" dirty="0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University:</a:t>
            </a:r>
          </a:p>
          <a:p>
            <a:pPr marL="516967" lvl="1" indent="-258483" algn="l">
              <a:lnSpc>
                <a:spcPts val="2873"/>
              </a:lnSpc>
              <a:buFont typeface="Arial"/>
              <a:buChar char="•"/>
            </a:pPr>
            <a:r>
              <a:rPr lang="en-US" sz="2394" dirty="0">
                <a:solidFill>
                  <a:srgbClr val="FFFBFB"/>
                </a:solidFill>
                <a:latin typeface="Now"/>
                <a:ea typeface="Now"/>
                <a:cs typeface="Now"/>
                <a:sym typeface="Now"/>
              </a:rPr>
              <a:t>Catholic University Of Eastern Africa</a:t>
            </a:r>
          </a:p>
          <a:p>
            <a:pPr algn="l">
              <a:lnSpc>
                <a:spcPts val="2878"/>
              </a:lnSpc>
            </a:pPr>
            <a:endParaRPr lang="en-US" sz="2394" dirty="0">
              <a:solidFill>
                <a:srgbClr val="FFFBFB"/>
              </a:solidFill>
              <a:latin typeface="Now"/>
              <a:ea typeface="Now"/>
              <a:cs typeface="Now"/>
              <a:sym typeface="N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6" name="Freeform 6"/>
          <p:cNvSpPr/>
          <p:nvPr/>
        </p:nvSpPr>
        <p:spPr>
          <a:xfrm>
            <a:off x="1862361" y="5949298"/>
            <a:ext cx="748144" cy="748144"/>
          </a:xfrm>
          <a:custGeom>
            <a:avLst/>
            <a:gdLst/>
            <a:ahLst/>
            <a:cxnLst/>
            <a:rect l="l" t="t" r="r" b="b"/>
            <a:pathLst>
              <a:path w="748144" h="748144">
                <a:moveTo>
                  <a:pt x="0" y="0"/>
                </a:moveTo>
                <a:lnTo>
                  <a:pt x="748144" y="0"/>
                </a:lnTo>
                <a:lnTo>
                  <a:pt x="748144" y="748145"/>
                </a:lnTo>
                <a:lnTo>
                  <a:pt x="0" y="74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7" name="Freeform 7"/>
          <p:cNvSpPr/>
          <p:nvPr/>
        </p:nvSpPr>
        <p:spPr>
          <a:xfrm>
            <a:off x="2236433" y="367002"/>
            <a:ext cx="2548718" cy="2173668"/>
          </a:xfrm>
          <a:custGeom>
            <a:avLst/>
            <a:gdLst/>
            <a:ahLst/>
            <a:cxnLst/>
            <a:rect l="l" t="t" r="r" b="b"/>
            <a:pathLst>
              <a:path w="2548718" h="2173668">
                <a:moveTo>
                  <a:pt x="0" y="0"/>
                </a:moveTo>
                <a:lnTo>
                  <a:pt x="2548718" y="0"/>
                </a:lnTo>
                <a:lnTo>
                  <a:pt x="2548718" y="2173669"/>
                </a:lnTo>
                <a:lnTo>
                  <a:pt x="0" y="2173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676" r="-7656" b="-14240"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8" name="TextBox 8"/>
          <p:cNvSpPr txBox="1"/>
          <p:nvPr/>
        </p:nvSpPr>
        <p:spPr>
          <a:xfrm>
            <a:off x="1862361" y="4806145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Collaboration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2361" y="3140746"/>
            <a:ext cx="10434893" cy="129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22920" y="6175344"/>
            <a:ext cx="604229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1"/>
              </a:lnSpc>
              <a:spcBef>
                <a:spcPct val="0"/>
              </a:spcBef>
            </a:pPr>
            <a:r>
              <a:rPr lang="en-US" sz="2409" u="sng" spc="12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  <a:hlinkClick r:id="rId7" tooltip="https://github.com/SKitavi/Smarthive-ai.git"/>
              </a:rPr>
              <a:t>Github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0258" y="1019175"/>
            <a:ext cx="845719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47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75574" y="1801952"/>
            <a:ext cx="13136851" cy="786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3"/>
              </a:lnSpc>
            </a:pPr>
            <a:r>
              <a:rPr lang="en-US" sz="2705" b="1" spc="265">
                <a:solidFill>
                  <a:srgbClr val="F5FFF5"/>
                </a:solidFill>
                <a:latin typeface="Now Bold"/>
                <a:ea typeface="Now Bold"/>
                <a:cs typeface="Now Bold"/>
                <a:sym typeface="Now Bold"/>
              </a:rPr>
              <a:t>Overview:</a:t>
            </a:r>
          </a:p>
          <a:p>
            <a:pPr marL="540983" lvl="1" indent="-270492" algn="l">
              <a:lnSpc>
                <a:spcPts val="4735"/>
              </a:lnSpc>
              <a:buFont typeface="Arial"/>
              <a:buChar char="•"/>
            </a:pPr>
            <a:r>
              <a:rPr lang="en-US" sz="2505" spc="245">
                <a:solidFill>
                  <a:srgbClr val="F5FFF5"/>
                </a:solidFill>
                <a:latin typeface="Now"/>
                <a:ea typeface="Now"/>
                <a:cs typeface="Now"/>
                <a:sym typeface="Now"/>
              </a:rPr>
              <a:t>In the competitive retail landscape of Kenya, small businesses frequently encounter significant obstacles in effectively targeting and engaging a diverse customer base.</a:t>
            </a:r>
          </a:p>
          <a:p>
            <a:pPr marL="540983" lvl="1" indent="-270492" algn="l">
              <a:lnSpc>
                <a:spcPts val="4735"/>
              </a:lnSpc>
              <a:buFont typeface="Arial"/>
              <a:buChar char="•"/>
            </a:pPr>
            <a:r>
              <a:rPr lang="en-US" sz="2505" spc="245">
                <a:solidFill>
                  <a:srgbClr val="F5FFF5"/>
                </a:solidFill>
                <a:latin typeface="Now"/>
                <a:ea typeface="Now"/>
                <a:cs typeface="Now"/>
                <a:sym typeface="Now"/>
              </a:rPr>
              <a:t>Ineffective marketing strategies lead to substantial waste of marketing budgets, resulting in cost increase of up to 30% and declines in customer retention rates by 20%.</a:t>
            </a:r>
          </a:p>
          <a:p>
            <a:pPr algn="l">
              <a:lnSpc>
                <a:spcPts val="4735"/>
              </a:lnSpc>
            </a:pPr>
            <a:endParaRPr lang="en-US" sz="2505" spc="245">
              <a:solidFill>
                <a:srgbClr val="F5FFF5"/>
              </a:solidFill>
              <a:latin typeface="Now"/>
              <a:ea typeface="Now"/>
              <a:cs typeface="Now"/>
              <a:sym typeface="Now"/>
            </a:endParaRPr>
          </a:p>
          <a:p>
            <a:pPr algn="l">
              <a:lnSpc>
                <a:spcPts val="5113"/>
              </a:lnSpc>
            </a:pPr>
            <a:r>
              <a:rPr lang="en-US" sz="2705" b="1" spc="265">
                <a:solidFill>
                  <a:srgbClr val="F5FFF5"/>
                </a:solidFill>
                <a:latin typeface="Now Bold"/>
                <a:ea typeface="Now Bold"/>
                <a:cs typeface="Now Bold"/>
                <a:sym typeface="Now Bold"/>
              </a:rPr>
              <a:t>Supporting Research:</a:t>
            </a:r>
          </a:p>
          <a:p>
            <a:pPr marL="540983" lvl="1" indent="-270492" algn="l">
              <a:lnSpc>
                <a:spcPts val="4735"/>
              </a:lnSpc>
              <a:buFont typeface="Arial"/>
              <a:buChar char="•"/>
            </a:pPr>
            <a:r>
              <a:rPr lang="en-US" sz="2505" spc="245">
                <a:solidFill>
                  <a:srgbClr val="F5FFF5"/>
                </a:solidFill>
                <a:latin typeface="Now"/>
                <a:ea typeface="Now"/>
                <a:cs typeface="Now"/>
                <a:sym typeface="Now"/>
              </a:rPr>
              <a:t>Research conducted by Mutua and Wachira (2020) underscores the adverse impact of poor marketing strategies, linking them to reduced customer loyalty and heightened churn rates.</a:t>
            </a:r>
          </a:p>
          <a:p>
            <a:pPr algn="l">
              <a:lnSpc>
                <a:spcPts val="4735"/>
              </a:lnSpc>
            </a:pPr>
            <a:r>
              <a:rPr lang="en-US" sz="2505" spc="245">
                <a:solidFill>
                  <a:srgbClr val="F5FFF5"/>
                </a:solidFill>
                <a:latin typeface="Now"/>
                <a:ea typeface="Now"/>
                <a:cs typeface="Now"/>
                <a:sym typeface="Now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94600" y="-5053186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5" y="0"/>
                </a:lnTo>
                <a:lnTo>
                  <a:pt x="10196685" y="10196686"/>
                </a:lnTo>
                <a:lnTo>
                  <a:pt x="0" y="10196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3" name="Freeform 3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9879016" cy="74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SOLUTION OFFERED: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6746" y="1862704"/>
            <a:ext cx="10110575" cy="7868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849" lvl="1" indent="-276425" algn="l">
              <a:lnSpc>
                <a:spcPts val="4148"/>
              </a:lnSpc>
              <a:buFont typeface="Arial"/>
              <a:buChar char="•"/>
            </a:pPr>
            <a:r>
              <a:rPr lang="en-US" sz="256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SmartHive AI presents a comprehensive web application designed specifically for small businesses. This platform enables marketing teams to visualize customer segments, execute targeted campaigns, and monitor performance in real-time.</a:t>
            </a:r>
          </a:p>
          <a:p>
            <a:pPr algn="l">
              <a:lnSpc>
                <a:spcPts val="4148"/>
              </a:lnSpc>
            </a:pPr>
            <a:endParaRPr lang="en-US" sz="256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552849" lvl="1" indent="-276425" algn="l">
              <a:lnSpc>
                <a:spcPts val="4148"/>
              </a:lnSpc>
              <a:buFont typeface="Arial"/>
              <a:buChar char="•"/>
            </a:pPr>
            <a:r>
              <a:rPr lang="en-US" sz="256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Utilization of Cutting-Edge Technology:</a:t>
            </a:r>
          </a:p>
          <a:p>
            <a:pPr marL="552849" lvl="1" indent="-276425" algn="l">
              <a:lnSpc>
                <a:spcPts val="4148"/>
              </a:lnSpc>
              <a:buFont typeface="Arial"/>
              <a:buChar char="•"/>
            </a:pPr>
            <a:r>
              <a:rPr lang="en-US" sz="256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Our solution employs advanced artificial intelligence and machine learning algorithms to ensure precise customer segmentation.</a:t>
            </a:r>
          </a:p>
          <a:p>
            <a:pPr marL="552849" lvl="1" indent="-276425" algn="l">
              <a:lnSpc>
                <a:spcPts val="4148"/>
              </a:lnSpc>
              <a:buFont typeface="Arial"/>
              <a:buChar char="•"/>
            </a:pPr>
            <a:r>
              <a:rPr lang="en-US" sz="256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The integration of data visualization tools facilitates the transformation of complex datasets into actionable insights, thereby enhancing the decision-making process for marketing teams.</a:t>
            </a:r>
          </a:p>
          <a:p>
            <a:pPr marL="0" lvl="0" indent="0" algn="l">
              <a:lnSpc>
                <a:spcPts val="4257"/>
              </a:lnSpc>
              <a:spcBef>
                <a:spcPct val="0"/>
              </a:spcBef>
            </a:pPr>
            <a:endParaRPr lang="en-US" sz="256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637321" y="3571519"/>
            <a:ext cx="7650679" cy="7650679"/>
            <a:chOff x="0" y="0"/>
            <a:chExt cx="3331210" cy="3331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6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8" name="Freeform 8"/>
          <p:cNvSpPr/>
          <p:nvPr/>
        </p:nvSpPr>
        <p:spPr>
          <a:xfrm rot="1313163">
            <a:off x="14361708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3410" y="1999274"/>
            <a:ext cx="16900230" cy="7504396"/>
            <a:chOff x="0" y="0"/>
            <a:chExt cx="22533640" cy="10005861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9080807" y="2024138"/>
              <a:ext cx="5549001" cy="1579638"/>
              <a:chOff x="0" y="0"/>
              <a:chExt cx="2565722" cy="73038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1C9"/>
              </a:solidFill>
            </p:spPr>
            <p:txBody>
              <a:bodyPr/>
              <a:lstStyle/>
              <a:p>
                <a:endParaRPr lang="en-KE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9080807" y="2417477"/>
              <a:ext cx="5206262" cy="674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33"/>
                </a:lnSpc>
                <a:spcBef>
                  <a:spcPct val="0"/>
                </a:spcBef>
              </a:pPr>
              <a:r>
                <a:rPr lang="en-US" sz="3067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 preprocessing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9844934" y="0"/>
              <a:ext cx="5549001" cy="1579638"/>
              <a:chOff x="0" y="0"/>
              <a:chExt cx="2565722" cy="73038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5DA0"/>
              </a:solidFill>
            </p:spPr>
            <p:txBody>
              <a:bodyPr/>
              <a:lstStyle/>
              <a:p>
                <a:endParaRPr lang="en-KE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0272897" y="287607"/>
              <a:ext cx="4718364" cy="672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49"/>
                </a:lnSpc>
                <a:spcBef>
                  <a:spcPct val="0"/>
                </a:spcBef>
              </a:pPr>
              <a:r>
                <a:rPr lang="en-US" sz="3078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 Collection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623209" y="564126"/>
              <a:ext cx="6034965" cy="1035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1"/>
                </a:lnSpc>
              </a:pPr>
              <a:r>
                <a:rPr lang="en-US" sz="246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Downloaded dataset from Kaggle.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9844934" y="4047021"/>
              <a:ext cx="5549001" cy="1579638"/>
              <a:chOff x="0" y="0"/>
              <a:chExt cx="2565722" cy="7303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AEFF"/>
              </a:solidFill>
            </p:spPr>
            <p:txBody>
              <a:bodyPr/>
              <a:lstStyle/>
              <a:p>
                <a:endParaRPr lang="en-KE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675571" y="4398807"/>
              <a:ext cx="3660375" cy="67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9"/>
                </a:lnSpc>
                <a:spcBef>
                  <a:spcPct val="0"/>
                </a:spcBef>
              </a:pPr>
              <a:r>
                <a:rPr lang="en-US" sz="3057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EDA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 rot="-10800000">
              <a:off x="9080807" y="6074925"/>
              <a:ext cx="5549001" cy="1579638"/>
              <a:chOff x="0" y="0"/>
              <a:chExt cx="2565722" cy="7303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D1FB"/>
              </a:solidFill>
            </p:spPr>
            <p:txBody>
              <a:bodyPr/>
              <a:lstStyle/>
              <a:p>
                <a:endParaRPr lang="en-KE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9911444" y="6426712"/>
              <a:ext cx="3660375" cy="67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9"/>
                </a:lnSpc>
                <a:spcBef>
                  <a:spcPct val="0"/>
                </a:spcBef>
              </a:pPr>
              <a:r>
                <a:rPr lang="en-US" sz="3057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Modelling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844934" y="8099063"/>
              <a:ext cx="5549001" cy="1579638"/>
              <a:chOff x="0" y="0"/>
              <a:chExt cx="2565722" cy="73038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565722" cy="730386"/>
              </a:xfrm>
              <a:custGeom>
                <a:avLst/>
                <a:gdLst/>
                <a:ahLst/>
                <a:cxnLst/>
                <a:rect l="l" t="t" r="r" b="b"/>
                <a:pathLst>
                  <a:path w="2565722" h="730386">
                    <a:moveTo>
                      <a:pt x="0" y="0"/>
                    </a:moveTo>
                    <a:lnTo>
                      <a:pt x="2362522" y="0"/>
                    </a:lnTo>
                    <a:lnTo>
                      <a:pt x="2565722" y="365193"/>
                    </a:lnTo>
                    <a:lnTo>
                      <a:pt x="2362522" y="730386"/>
                    </a:lnTo>
                    <a:lnTo>
                      <a:pt x="0" y="730386"/>
                    </a:lnTo>
                    <a:lnTo>
                      <a:pt x="203200" y="3651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F4FF"/>
              </a:solidFill>
            </p:spPr>
            <p:txBody>
              <a:bodyPr/>
              <a:lstStyle/>
              <a:p>
                <a:endParaRPr lang="en-KE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77800" y="-38100"/>
                <a:ext cx="2311722" cy="768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0789246" y="8453887"/>
              <a:ext cx="3660375" cy="67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9"/>
                </a:lnSpc>
                <a:spcBef>
                  <a:spcPct val="0"/>
                </a:spcBef>
              </a:pPr>
              <a:r>
                <a:rPr lang="en-US" sz="3057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Deployment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999819" y="2359750"/>
              <a:ext cx="6042192" cy="1518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036"/>
                </a:lnSpc>
              </a:pPr>
              <a:r>
                <a:rPr lang="en-US" sz="240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Cleaned the data and extracted new features(feature Engineering)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208506"/>
              <a:ext cx="8510658" cy="1926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</a:pPr>
              <a:r>
                <a:rPr lang="en-US" sz="226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Utilized  machine learning cluster algorithms ; Kmeans, and hierarchial  clusteringto segment the customersand evaluated the models.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640583" y="8449800"/>
              <a:ext cx="6000217" cy="155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111"/>
                </a:lnSpc>
              </a:pPr>
              <a:r>
                <a:rPr lang="en-US" sz="246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Deployed the model using flask to create a web based application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5640583" y="4396502"/>
              <a:ext cx="6893057" cy="155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1"/>
                </a:lnSpc>
              </a:pPr>
              <a:r>
                <a:rPr lang="en-US" sz="246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Explored the data to uncover patterns , trends and gain valuable insights.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-2806175" y="8103231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5" y="0"/>
                </a:lnTo>
                <a:lnTo>
                  <a:pt x="7086595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29" name="Freeform 29"/>
          <p:cNvSpPr/>
          <p:nvPr/>
        </p:nvSpPr>
        <p:spPr>
          <a:xfrm rot="10436461">
            <a:off x="14209419" y="-452600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3" y="0"/>
                </a:lnTo>
                <a:lnTo>
                  <a:pt x="6566183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30" name="TextBox 30"/>
          <p:cNvSpPr txBox="1"/>
          <p:nvPr/>
        </p:nvSpPr>
        <p:spPr>
          <a:xfrm>
            <a:off x="6382994" y="952927"/>
            <a:ext cx="4875372" cy="73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74"/>
              </a:lnSpc>
            </a:pPr>
            <a:r>
              <a:rPr lang="en-US" sz="4741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grpSp>
        <p:nvGrpSpPr>
          <p:cNvPr id="3" name="Group 3"/>
          <p:cNvGrpSpPr/>
          <p:nvPr/>
        </p:nvGrpSpPr>
        <p:grpSpPr>
          <a:xfrm>
            <a:off x="6722753" y="416690"/>
            <a:ext cx="11136797" cy="9453620"/>
            <a:chOff x="0" y="0"/>
            <a:chExt cx="4227336" cy="3588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7336" cy="3588431"/>
            </a:xfrm>
            <a:custGeom>
              <a:avLst/>
              <a:gdLst/>
              <a:ahLst/>
              <a:cxnLst/>
              <a:rect l="l" t="t" r="r" b="b"/>
              <a:pathLst>
                <a:path w="4227336" h="3588431">
                  <a:moveTo>
                    <a:pt x="0" y="0"/>
                  </a:moveTo>
                  <a:lnTo>
                    <a:pt x="4227336" y="0"/>
                  </a:lnTo>
                  <a:lnTo>
                    <a:pt x="4227336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27336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7" name="Freeform 7"/>
          <p:cNvSpPr/>
          <p:nvPr/>
        </p:nvSpPr>
        <p:spPr>
          <a:xfrm>
            <a:off x="7557892" y="2139322"/>
            <a:ext cx="9301613" cy="6894617"/>
          </a:xfrm>
          <a:custGeom>
            <a:avLst/>
            <a:gdLst/>
            <a:ahLst/>
            <a:cxnLst/>
            <a:rect l="l" t="t" r="r" b="b"/>
            <a:pathLst>
              <a:path w="9301613" h="6894617">
                <a:moveTo>
                  <a:pt x="0" y="0"/>
                </a:moveTo>
                <a:lnTo>
                  <a:pt x="9301613" y="0"/>
                </a:lnTo>
                <a:lnTo>
                  <a:pt x="9301613" y="6894617"/>
                </a:lnTo>
                <a:lnTo>
                  <a:pt x="0" y="6894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8" name="TextBox 8"/>
          <p:cNvSpPr txBox="1"/>
          <p:nvPr/>
        </p:nvSpPr>
        <p:spPr>
          <a:xfrm>
            <a:off x="315339" y="1019175"/>
            <a:ext cx="5120567" cy="148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14"/>
              </a:lnSpc>
              <a:spcBef>
                <a:spcPct val="0"/>
              </a:spcBef>
            </a:pPr>
            <a:r>
              <a:rPr lang="en-US" sz="4845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CUSTOMER SEGMENTATION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339" y="2913494"/>
            <a:ext cx="6259121" cy="699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573" lvl="1" indent="-289286" algn="l">
              <a:lnSpc>
                <a:spcPts val="3698"/>
              </a:lnSpc>
              <a:buFont typeface="Arial"/>
              <a:buChar char="•"/>
            </a:pPr>
            <a:r>
              <a:rPr lang="en-US" sz="267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Targeted Insights</a:t>
            </a:r>
          </a:p>
          <a:p>
            <a:pPr algn="l">
              <a:lnSpc>
                <a:spcPts val="3698"/>
              </a:lnSpc>
            </a:pPr>
            <a:r>
              <a:rPr lang="en-US" sz="267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The models have identified 4 distinct customer clusters, allowing us to tailor our marketing and product strategies to each segment's unique needs and preferences.</a:t>
            </a:r>
          </a:p>
          <a:p>
            <a:pPr algn="l">
              <a:lnSpc>
                <a:spcPts val="3698"/>
              </a:lnSpc>
            </a:pPr>
            <a:endParaRPr lang="en-US" sz="2679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578573" lvl="1" indent="-289286" algn="l">
              <a:lnSpc>
                <a:spcPts val="3698"/>
              </a:lnSpc>
              <a:buFont typeface="Arial"/>
              <a:buChar char="•"/>
            </a:pPr>
            <a:r>
              <a:rPr lang="en-US" sz="267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Diverse Profiles</a:t>
            </a:r>
          </a:p>
          <a:p>
            <a:pPr algn="l">
              <a:lnSpc>
                <a:spcPts val="3698"/>
              </a:lnSpc>
            </a:pPr>
            <a:r>
              <a:rPr lang="en-US" sz="267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The customers within each cluster share similar behaviors, purchasing patterns, and demographics, enabling us to develop personalized campaigns that resonate with their specific motivations.</a:t>
            </a:r>
          </a:p>
          <a:p>
            <a:pPr algn="l">
              <a:lnSpc>
                <a:spcPts val="3698"/>
              </a:lnSpc>
            </a:pPr>
            <a:endParaRPr lang="en-US" sz="2679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017273" y="4965052"/>
            <a:ext cx="253454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👆🏼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3" name="Freeform 3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4" name="Freeform 4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5" name="Freeform 5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809849" y="1028700"/>
            <a:ext cx="14668303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82109" y="217448"/>
            <a:ext cx="2611797" cy="81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5"/>
              </a:lnSpc>
            </a:pPr>
            <a:r>
              <a:rPr lang="en-US" sz="481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en-KE"/>
          </a:p>
        </p:txBody>
      </p:sp>
      <p:grpSp>
        <p:nvGrpSpPr>
          <p:cNvPr id="3" name="Group 3"/>
          <p:cNvGrpSpPr/>
          <p:nvPr/>
        </p:nvGrpSpPr>
        <p:grpSpPr>
          <a:xfrm>
            <a:off x="2028248" y="0"/>
            <a:ext cx="14231503" cy="10287000"/>
            <a:chOff x="0" y="0"/>
            <a:chExt cx="37482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8215" cy="2709333"/>
            </a:xfrm>
            <a:custGeom>
              <a:avLst/>
              <a:gdLst/>
              <a:ahLst/>
              <a:cxnLst/>
              <a:rect l="l" t="t" r="r" b="b"/>
              <a:pathLst>
                <a:path w="3748215" h="2709333">
                  <a:moveTo>
                    <a:pt x="0" y="0"/>
                  </a:moveTo>
                  <a:lnTo>
                    <a:pt x="3748215" y="0"/>
                  </a:lnTo>
                  <a:lnTo>
                    <a:pt x="37482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n-K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4821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1930016"/>
            <a:ext cx="824569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RETURN ON INVESTMENT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27941" y="4394048"/>
            <a:ext cx="12232117" cy="517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301" lvl="1" indent="-310650" algn="l">
              <a:lnSpc>
                <a:spcPts val="3453"/>
              </a:lnSpc>
              <a:buFont typeface="Arial"/>
              <a:buChar char="•"/>
            </a:pPr>
            <a:r>
              <a:rPr lang="en-US" sz="287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The potential for commercialization of SmartHive AI is substantial, as our solution aims to enhance marketing effectiveness and improve customer retention. </a:t>
            </a:r>
          </a:p>
          <a:p>
            <a:pPr algn="l">
              <a:lnSpc>
                <a:spcPts val="3453"/>
              </a:lnSpc>
            </a:pPr>
            <a:endParaRPr lang="en-US" sz="2877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621301" lvl="1" indent="-310650" algn="l">
              <a:lnSpc>
                <a:spcPts val="3453"/>
              </a:lnSpc>
              <a:buFont typeface="Arial"/>
              <a:buChar char="•"/>
            </a:pPr>
            <a:r>
              <a:rPr lang="en-US" sz="287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We project a 15% increase in revenue and a 25% enhancement in customer retention through optimized marketing strategies, demonstrating the financial benefits of adopting our system. </a:t>
            </a:r>
          </a:p>
          <a:p>
            <a:pPr algn="l">
              <a:lnSpc>
                <a:spcPts val="3453"/>
              </a:lnSpc>
            </a:pPr>
            <a:endParaRPr lang="en-US" sz="2877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621301" lvl="1" indent="-310650" algn="l">
              <a:lnSpc>
                <a:spcPts val="3453"/>
              </a:lnSpc>
              <a:buFont typeface="Arial"/>
              <a:buChar char="•"/>
            </a:pPr>
            <a:r>
              <a:rPr lang="en-US" sz="287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Research by Deloitte and McKinsey has shown that businesses using data-driven customer segmentation often see revenue increases ranging from 10% to 20% as a result of more precise targeting and reduced marketing waste.</a:t>
            </a:r>
          </a:p>
        </p:txBody>
      </p:sp>
      <p:sp>
        <p:nvSpPr>
          <p:cNvPr id="8" name="Freeform 8"/>
          <p:cNvSpPr/>
          <p:nvPr/>
        </p:nvSpPr>
        <p:spPr>
          <a:xfrm>
            <a:off x="13266849" y="1923174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8076D-2C09-81EF-DE92-7C8034FB8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079C33-2767-94BF-E592-902231E0692F}"/>
              </a:ext>
            </a:extLst>
          </p:cNvPr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en-KE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B2B32A5-E361-FA4C-CA88-CB213AED64D0}"/>
              </a:ext>
            </a:extLst>
          </p:cNvPr>
          <p:cNvGrpSpPr/>
          <p:nvPr/>
        </p:nvGrpSpPr>
        <p:grpSpPr>
          <a:xfrm>
            <a:off x="2028248" y="0"/>
            <a:ext cx="14231503" cy="10287000"/>
            <a:chOff x="0" y="0"/>
            <a:chExt cx="374821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C0EEE93-2262-AE89-0F6D-F9B5B13133B2}"/>
                </a:ext>
              </a:extLst>
            </p:cNvPr>
            <p:cNvSpPr/>
            <p:nvPr/>
          </p:nvSpPr>
          <p:spPr>
            <a:xfrm>
              <a:off x="0" y="0"/>
              <a:ext cx="3748215" cy="2709333"/>
            </a:xfrm>
            <a:custGeom>
              <a:avLst/>
              <a:gdLst/>
              <a:ahLst/>
              <a:cxnLst/>
              <a:rect l="l" t="t" r="r" b="b"/>
              <a:pathLst>
                <a:path w="3748215" h="2709333">
                  <a:moveTo>
                    <a:pt x="0" y="0"/>
                  </a:moveTo>
                  <a:lnTo>
                    <a:pt x="3748215" y="0"/>
                  </a:lnTo>
                  <a:lnTo>
                    <a:pt x="37482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n-KE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0DFAF1-4334-C211-93BE-DE8E7896CB02}"/>
                </a:ext>
              </a:extLst>
            </p:cNvPr>
            <p:cNvSpPr txBox="1"/>
            <p:nvPr/>
          </p:nvSpPr>
          <p:spPr>
            <a:xfrm>
              <a:off x="0" y="-38100"/>
              <a:ext cx="374821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3BCD903-0DA9-EC9A-2E63-C5B63FADB70D}"/>
              </a:ext>
            </a:extLst>
          </p:cNvPr>
          <p:cNvSpPr txBox="1"/>
          <p:nvPr/>
        </p:nvSpPr>
        <p:spPr>
          <a:xfrm>
            <a:off x="5021151" y="1930016"/>
            <a:ext cx="8245699" cy="70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LIMITATIONS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DE4825-4B3F-FF8A-0CD8-E194508DBFCE}"/>
              </a:ext>
            </a:extLst>
          </p:cNvPr>
          <p:cNvSpPr txBox="1"/>
          <p:nvPr/>
        </p:nvSpPr>
        <p:spPr>
          <a:xfrm>
            <a:off x="3027941" y="4394048"/>
            <a:ext cx="12232117" cy="357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301" lvl="1" indent="-310650" algn="l">
              <a:lnSpc>
                <a:spcPts val="3453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Access to Local Data: Obtaining significant and reliable local data presented a challenge, which impacted the specificity of insights available.</a:t>
            </a:r>
          </a:p>
          <a:p>
            <a:pPr algn="l">
              <a:lnSpc>
                <a:spcPts val="3453"/>
              </a:lnSpc>
            </a:pPr>
            <a:endParaRPr lang="en-US" sz="2877" dirty="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621301" lvl="1" indent="-310650" algn="l">
              <a:lnSpc>
                <a:spcPts val="3453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File Upload Efficiency: The web application currently requires substantial processing time for large file uploads, as these are computationally intensive.</a:t>
            </a:r>
          </a:p>
          <a:p>
            <a:pPr algn="l">
              <a:lnSpc>
                <a:spcPts val="3453"/>
              </a:lnSpc>
            </a:pPr>
            <a:endParaRPr lang="en-US" sz="2877" dirty="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621301" lvl="1" indent="-310650" algn="l">
              <a:lnSpc>
                <a:spcPts val="3453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Session Persistence: At this stage, our web app does not retain previous results, requiring users to reprocess data in </a:t>
            </a:r>
            <a:r>
              <a:rPr lang="en-US" sz="287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each session as needed.</a:t>
            </a:r>
            <a:endParaRPr lang="en-US" sz="2877" dirty="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40BB10D-3AD9-AD41-9410-570C42DE9483}"/>
              </a:ext>
            </a:extLst>
          </p:cNvPr>
          <p:cNvSpPr/>
          <p:nvPr/>
        </p:nvSpPr>
        <p:spPr>
          <a:xfrm>
            <a:off x="13266849" y="1923174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70898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K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16010" y="-859462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6" name="TextBox 6"/>
          <p:cNvSpPr txBox="1"/>
          <p:nvPr/>
        </p:nvSpPr>
        <p:spPr>
          <a:xfrm>
            <a:off x="1573748" y="1349525"/>
            <a:ext cx="12130778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410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REFERENCES</a:t>
            </a:r>
          </a:p>
        </p:txBody>
      </p:sp>
      <p:sp>
        <p:nvSpPr>
          <p:cNvPr id="7" name="Freeform 7"/>
          <p:cNvSpPr/>
          <p:nvPr/>
        </p:nvSpPr>
        <p:spPr>
          <a:xfrm>
            <a:off x="-295175" y="9258300"/>
            <a:ext cx="2019958" cy="2019958"/>
          </a:xfrm>
          <a:custGeom>
            <a:avLst/>
            <a:gdLst/>
            <a:ahLst/>
            <a:cxnLst/>
            <a:rect l="l" t="t" r="r" b="b"/>
            <a:pathLst>
              <a:path w="2019958" h="2019958">
                <a:moveTo>
                  <a:pt x="0" y="0"/>
                </a:moveTo>
                <a:lnTo>
                  <a:pt x="2019957" y="0"/>
                </a:lnTo>
                <a:lnTo>
                  <a:pt x="2019957" y="2019958"/>
                </a:lnTo>
                <a:lnTo>
                  <a:pt x="0" y="201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8" name="TextBox 8"/>
          <p:cNvSpPr txBox="1"/>
          <p:nvPr/>
        </p:nvSpPr>
        <p:spPr>
          <a:xfrm>
            <a:off x="1573748" y="4121300"/>
            <a:ext cx="13867255" cy="331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967" lvl="1" indent="-258483" algn="l">
              <a:lnSpc>
                <a:spcPts val="3352"/>
              </a:lnSpc>
              <a:buFont typeface="Arial"/>
              <a:buChar char="•"/>
            </a:pPr>
            <a:r>
              <a:rPr lang="en-US" sz="2394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McKinsey &amp; Company. (2020). The next-generation personalization ecosystem. Retrieved from </a:t>
            </a:r>
            <a:r>
              <a:rPr lang="en-US" sz="2394" b="1" u="sng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  <a:hlinkClick r:id="rId4" tooltip="https://www.mckinsey.com"/>
              </a:rPr>
              <a:t>https://www.mckinsey.com</a:t>
            </a:r>
          </a:p>
          <a:p>
            <a:pPr algn="l">
              <a:lnSpc>
                <a:spcPts val="3352"/>
              </a:lnSpc>
            </a:pPr>
            <a:endParaRPr lang="en-US" sz="2394" b="1" u="sng">
              <a:solidFill>
                <a:srgbClr val="FFFBFB"/>
              </a:solidFill>
              <a:latin typeface="Now Bold"/>
              <a:ea typeface="Now Bold"/>
              <a:cs typeface="Now Bold"/>
              <a:sym typeface="Now Bold"/>
              <a:hlinkClick r:id="rId4" tooltip="https://www.mckinsey.com"/>
            </a:endParaRPr>
          </a:p>
          <a:p>
            <a:pPr marL="516967" lvl="1" indent="-258483" algn="l">
              <a:lnSpc>
                <a:spcPts val="3352"/>
              </a:lnSpc>
              <a:buFont typeface="Arial"/>
              <a:buChar char="•"/>
            </a:pPr>
            <a:r>
              <a:rPr lang="en-US" sz="2394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Deloitte Insights. (2019). The value of customer data: Improving customer experience and revenue growth with targeted segmentation. Retrieved from </a:t>
            </a:r>
            <a:r>
              <a:rPr lang="en-US" sz="2394" b="1" u="sng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  <a:hlinkClick r:id="rId5" tooltip="https://www2.deloitte.com"/>
              </a:rPr>
              <a:t>https://www2.deloitte.com</a:t>
            </a:r>
          </a:p>
          <a:p>
            <a:pPr algn="l">
              <a:lnSpc>
                <a:spcPts val="3352"/>
              </a:lnSpc>
            </a:pPr>
            <a:endParaRPr lang="en-US" sz="2394" b="1" u="sng">
              <a:solidFill>
                <a:srgbClr val="FFFBFB"/>
              </a:solidFill>
              <a:latin typeface="Now Bold"/>
              <a:ea typeface="Now Bold"/>
              <a:cs typeface="Now Bold"/>
              <a:sym typeface="Now Bold"/>
              <a:hlinkClick r:id="rId5" tooltip="https://www2.deloitte.com"/>
            </a:endParaRPr>
          </a:p>
          <a:p>
            <a:pPr algn="l">
              <a:lnSpc>
                <a:spcPts val="2878"/>
              </a:lnSpc>
            </a:pPr>
            <a:endParaRPr lang="en-US" sz="2394" b="1" u="sng">
              <a:solidFill>
                <a:srgbClr val="FFFBFB"/>
              </a:solidFill>
              <a:latin typeface="Now Bold"/>
              <a:ea typeface="Now Bold"/>
              <a:cs typeface="Now Bold"/>
              <a:sym typeface="Now Bold"/>
              <a:hlinkClick r:id="rId5" tooltip="https://www2.deloitte.co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584</Words>
  <Application>Microsoft Office PowerPoint</Application>
  <PresentationFormat>Custom</PresentationFormat>
  <Paragraphs>63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Now Bold</vt:lpstr>
      <vt:lpstr>DM Sans Bold</vt:lpstr>
      <vt:lpstr>DM Sans Italics</vt:lpstr>
      <vt:lpstr>DM Sans</vt:lpstr>
      <vt:lpstr>Now</vt:lpstr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SMARTHIVE AI PRESENTATION.</dc:title>
  <cp:lastModifiedBy>Eli John</cp:lastModifiedBy>
  <cp:revision>2</cp:revision>
  <dcterms:created xsi:type="dcterms:W3CDTF">2006-08-16T00:00:00Z</dcterms:created>
  <dcterms:modified xsi:type="dcterms:W3CDTF">2024-11-15T06:39:17Z</dcterms:modified>
  <dc:identifier>DAGThcmiA-k</dc:identifier>
</cp:coreProperties>
</file>